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4" r:id="rId1"/>
  </p:sldMasterIdLst>
  <p:notesMasterIdLst>
    <p:notesMasterId r:id="rId16"/>
  </p:notesMasterIdLst>
  <p:sldIdLst>
    <p:sldId id="2443" r:id="rId2"/>
    <p:sldId id="886" r:id="rId3"/>
    <p:sldId id="836" r:id="rId4"/>
    <p:sldId id="887" r:id="rId5"/>
    <p:sldId id="2389" r:id="rId6"/>
    <p:sldId id="2441" r:id="rId7"/>
    <p:sldId id="2451" r:id="rId8"/>
    <p:sldId id="2450" r:id="rId9"/>
    <p:sldId id="2445" r:id="rId10"/>
    <p:sldId id="2446" r:id="rId11"/>
    <p:sldId id="2447" r:id="rId12"/>
    <p:sldId id="2449" r:id="rId13"/>
    <p:sldId id="2396" r:id="rId14"/>
    <p:sldId id="280" r:id="rId15"/>
  </p:sldIdLst>
  <p:sldSz cx="24384000" cy="13716000"/>
  <p:notesSz cx="6858000" cy="9144000"/>
  <p:embeddedFontLst>
    <p:embeddedFont>
      <p:font typeface="Arial Black" panose="020B0604020202020204" pitchFamily="34" charset="0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-Slide" id="{D06B2CE0-267B-2C4F-AB82-28D9BC7DE361}">
          <p14:sldIdLst>
            <p14:sldId id="2443"/>
          </p14:sldIdLst>
        </p14:section>
        <p14:section name="Section-Break" id="{F4632870-7A09-644F-A610-583212CBBC1E}">
          <p14:sldIdLst/>
        </p14:section>
        <p14:section name="Brags" id="{38368C7F-E194-1149-BE49-AD68CA08EA24}">
          <p14:sldIdLst/>
        </p14:section>
        <p14:section name="Layout-Options" id="{C2516D69-A22C-E641-80C9-C429020AF128}">
          <p14:sldIdLst>
            <p14:sldId id="886"/>
            <p14:sldId id="836"/>
            <p14:sldId id="887"/>
            <p14:sldId id="2389"/>
            <p14:sldId id="2441"/>
            <p14:sldId id="2451"/>
            <p14:sldId id="2450"/>
            <p14:sldId id="2445"/>
            <p14:sldId id="2446"/>
            <p14:sldId id="2447"/>
            <p14:sldId id="2449"/>
          </p14:sldIdLst>
        </p14:section>
        <p14:section name="Closing Slide" id="{11273E5A-08EC-7C45-BB1B-0F84771C5A8B}">
          <p14:sldIdLst>
            <p14:sldId id="239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26363"/>
    <a:srgbClr val="3D3D3D"/>
    <a:srgbClr val="8F4100"/>
    <a:srgbClr val="D2D9DF"/>
    <a:srgbClr val="005F86"/>
    <a:srgbClr val="AC4600"/>
    <a:srgbClr val="762E00"/>
    <a:srgbClr val="868686"/>
    <a:srgbClr val="E8E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9" autoAdjust="0"/>
    <p:restoredTop sz="94660"/>
  </p:normalViewPr>
  <p:slideViewPr>
    <p:cSldViewPr snapToGrid="0">
      <p:cViewPr varScale="1">
        <p:scale>
          <a:sx n="28" d="100"/>
          <a:sy n="28" d="100"/>
        </p:scale>
        <p:origin x="200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EE36F3-B089-8746-A9FC-0AC7E9C42EFA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822A4FA1-3BA7-AE4A-9D15-B4A5C51EA5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65DF-0513-614A-BADE-6DDBD7122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9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primary function is to take care of smaller routine tasks that allow nurses and other health care workers put even more focus on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startup works with hospitals to train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perform tasks and learn its way around a facility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future, Diligent Robotics wants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be able to quickly learn new tasks, so it can adapt to hospital needs on the fly.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9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681F-8742-FC30-268F-A0A7F9D9C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64CE0-D2FE-5DEA-E76E-BEC591428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55F62-F5C5-27D9-9001-E1C8AC3C6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primary function is to take care of smaller routine tasks that allow nurses and other health care workers put even more focus on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startup works with hospitals to train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perform tasks and learn its way around a facility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future, Diligent Robotics wants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be able to quickly learn new tasks, so it can adapt to hospital needs on the fly.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F9A04-B07D-6A30-709C-E7EA11CAA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5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EBBEE-D564-8D43-BD71-97F36361B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644A9-3447-B7B7-B4AC-896FE9580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860C4-EFBC-4AE2-D41B-78ED52971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primary function is to take care of smaller routine tasks that allow nurses and other health care workers put even more focus on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startup works with hospitals to train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perform tasks and learn its way around a facility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future, Diligent Robotics wants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be able to quickly learn new tasks, so it can adapt to hospital needs on the fly.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70379-F50F-C86F-4C6C-FB1ACA1DE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53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D099F-2549-8B83-F433-D2E79C126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CF1BB-00E7-2B86-E5F6-59533E03D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9C871-9A3C-3F72-80F6-BA08BB038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primary function is to take care of smaller routine tasks that allow nurses and other health care workers put even more focus on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startup works with hospitals to train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perform tasks and learn its way around a facility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future, Diligent Robotics wants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be able to quickly learn new tasks, so it can adapt to hospital needs on the fly.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06061-A5EC-BE06-7923-B44D6BF54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6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A4E34-CCA3-63C3-F5E9-366C25DE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86A9-AC4B-9EDF-5991-3BA8DDDEF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9A859-1C26-2A7A-F6DF-8839838A1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primary function is to take care of smaller routine tasks that allow nurses and other health care workers put even more focus on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startup works with hospitals to train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perform tasks and learn its way around a facility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future, Diligent Robotics wants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be able to quickly learn new tasks, so it can adapt to hospital needs on the fly.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C806B-1380-7491-350F-F6490EEFD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ACA21-0BEA-AAE7-65CF-7CF9E55E2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18265-C723-B9A9-5559-91ACB922F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A689D-B150-9E1F-1ECC-CC038E640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primary function is to take care of smaller routine tasks that allow nurses and other health care workers put even more focus on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startup works with hospitals to train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perform tasks and learn its way around a facility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future, Diligent Robotics wants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be able to quickly learn new tasks, so it can adapt to hospital needs on the fly.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2A887-034D-8967-911A-B660B22F3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2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762A-02D8-A1E6-5B59-C796E6122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BE00F-2D51-488B-1229-39E030F1E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DDF06-CFB7-0A9C-39FC-B71EE2B1F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primary function is to take care of smaller routine tasks that allow nurses and other health care workers put even more focus on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startup works with hospitals to train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perform tasks and learn its way around a facility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future, Diligent Robotics wants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Moxi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be able to quickly learn new tasks, so it can adapt to hospital needs on the fly.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7BD2B-C8B3-0FBF-CDEB-390B19B3C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0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6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93714" y="0"/>
            <a:ext cx="12990286" cy="13716000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45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4630C85-1319-490C-A55A-A94E7F990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37326" y="2130727"/>
            <a:ext cx="6117119" cy="6458858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309317E-C9BC-4155-9875-263F3785A1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33440" y="2130727"/>
            <a:ext cx="6117119" cy="6458858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34A975-D270-445F-978C-D727B2E79A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29555" y="2130727"/>
            <a:ext cx="6117119" cy="6458858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6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B9255A1-9530-4DF1-BBD4-43FA641167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06745" y="0"/>
            <a:ext cx="5994401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6BD92C-923E-47DA-BA6A-482FBE8C75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39770" y="0"/>
            <a:ext cx="5994401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44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74B531-4361-423C-AB5D-99441DFEF7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44169" y="1582059"/>
            <a:ext cx="9736347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A9EA16-1108-489A-BB08-9763A8513F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82059"/>
            <a:ext cx="9736347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74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78A8AF-39D9-4E7F-91F3-FE22651873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71686" y="3091161"/>
            <a:ext cx="6692146" cy="7533678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2C87A2-1E86-486C-AA1D-EA3EEDEEA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0168" y="3091161"/>
            <a:ext cx="6692146" cy="7533678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7">
            <a:extLst>
              <a:ext uri="{FF2B5EF4-FFF2-40B4-BE49-F238E27FC236}">
                <a16:creationId xmlns:a16="http://schemas.microsoft.com/office/drawing/2014/main" id="{AB0412D6-6649-CE47-B4A6-48D7B9A1AE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45927" y="3091161"/>
            <a:ext cx="6692146" cy="7533678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317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A99F23-4C54-44DC-89FE-DBBEDDD641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2570" y="1973954"/>
            <a:ext cx="6792685" cy="9768093"/>
          </a:xfrm>
          <a:custGeom>
            <a:avLst/>
            <a:gdLst>
              <a:gd name="connsiteX0" fmla="*/ 0 w 6792685"/>
              <a:gd name="connsiteY0" fmla="*/ 0 h 9768093"/>
              <a:gd name="connsiteX1" fmla="*/ 6792685 w 6792685"/>
              <a:gd name="connsiteY1" fmla="*/ 0 h 9768093"/>
              <a:gd name="connsiteX2" fmla="*/ 6792685 w 6792685"/>
              <a:gd name="connsiteY2" fmla="*/ 9768093 h 9768093"/>
              <a:gd name="connsiteX3" fmla="*/ 0 w 6792685"/>
              <a:gd name="connsiteY3" fmla="*/ 9768093 h 976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2685" h="9768093">
                <a:moveTo>
                  <a:pt x="0" y="0"/>
                </a:moveTo>
                <a:lnTo>
                  <a:pt x="6792685" y="0"/>
                </a:lnTo>
                <a:lnTo>
                  <a:pt x="6792685" y="9768093"/>
                </a:lnTo>
                <a:lnTo>
                  <a:pt x="0" y="97680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22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DEA6E15-2B55-40C2-93FA-9E8923078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3038" y="6168581"/>
            <a:ext cx="6037926" cy="6062343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518574-6818-4A43-B551-CD8D3518D3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8067" y="6168581"/>
            <a:ext cx="6037926" cy="6062343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496E0FF-63F0-4636-B2AB-FFDF9B8063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48007" y="6168581"/>
            <a:ext cx="6037926" cy="6062343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4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92625BA-0ADE-43E0-9BC8-6AB77B4D5A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0112" y="2256248"/>
            <a:ext cx="6883391" cy="9106519"/>
          </a:xfrm>
          <a:custGeom>
            <a:avLst/>
            <a:gdLst>
              <a:gd name="connsiteX0" fmla="*/ 0 w 6883391"/>
              <a:gd name="connsiteY0" fmla="*/ 0 h 9106519"/>
              <a:gd name="connsiteX1" fmla="*/ 6883391 w 6883391"/>
              <a:gd name="connsiteY1" fmla="*/ 0 h 9106519"/>
              <a:gd name="connsiteX2" fmla="*/ 6883391 w 6883391"/>
              <a:gd name="connsiteY2" fmla="*/ 9106519 h 9106519"/>
              <a:gd name="connsiteX3" fmla="*/ 0 w 6883391"/>
              <a:gd name="connsiteY3" fmla="*/ 9106519 h 910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3391" h="9106519">
                <a:moveTo>
                  <a:pt x="0" y="0"/>
                </a:moveTo>
                <a:lnTo>
                  <a:pt x="6883391" y="0"/>
                </a:lnTo>
                <a:lnTo>
                  <a:pt x="6883391" y="9106519"/>
                </a:lnTo>
                <a:lnTo>
                  <a:pt x="0" y="91065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75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BFEEEC-FE4B-437A-8674-DC797FD8B3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897600" y="2590115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4EC79D-8904-4EC2-9F68-809E7F964B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48115" y="2590115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771B9A5-5B84-4938-B823-A4D003227C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98627" y="2590115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1E18C1A-2821-4FA4-99E0-9AB862EE02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897600" y="7412041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B68C2E-40EC-46AF-A198-B6089C7870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848115" y="7412041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7275F0B-4064-4285-ADD0-8CAD59BD338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798627" y="7412041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77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7D43C14-B5DC-4D9B-A793-90DD7D5472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87042" y="4064389"/>
            <a:ext cx="8549532" cy="5372586"/>
          </a:xfrm>
          <a:custGeom>
            <a:avLst/>
            <a:gdLst>
              <a:gd name="connsiteX0" fmla="*/ 0 w 8549532"/>
              <a:gd name="connsiteY0" fmla="*/ 0 h 5372586"/>
              <a:gd name="connsiteX1" fmla="*/ 8549532 w 8549532"/>
              <a:gd name="connsiteY1" fmla="*/ 0 h 5372586"/>
              <a:gd name="connsiteX2" fmla="*/ 8549532 w 8549532"/>
              <a:gd name="connsiteY2" fmla="*/ 5372586 h 5372586"/>
              <a:gd name="connsiteX3" fmla="*/ 0 w 8549532"/>
              <a:gd name="connsiteY3" fmla="*/ 5372586 h 537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9532" h="5372586">
                <a:moveTo>
                  <a:pt x="0" y="0"/>
                </a:moveTo>
                <a:lnTo>
                  <a:pt x="8549532" y="0"/>
                </a:lnTo>
                <a:lnTo>
                  <a:pt x="8549532" y="5372586"/>
                </a:lnTo>
                <a:lnTo>
                  <a:pt x="0" y="53725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9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3716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03E4C-5F9C-DB44-B8CE-0F25B61E3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6270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A93E504-F96A-45BC-B642-1C7C7F9D86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529650" y="3667738"/>
            <a:ext cx="8151470" cy="5133693"/>
          </a:xfrm>
          <a:custGeom>
            <a:avLst/>
            <a:gdLst>
              <a:gd name="connsiteX0" fmla="*/ 0 w 8151470"/>
              <a:gd name="connsiteY0" fmla="*/ 0 h 5133693"/>
              <a:gd name="connsiteX1" fmla="*/ 8151470 w 8151470"/>
              <a:gd name="connsiteY1" fmla="*/ 0 h 5133693"/>
              <a:gd name="connsiteX2" fmla="*/ 8151470 w 8151470"/>
              <a:gd name="connsiteY2" fmla="*/ 5133693 h 5133693"/>
              <a:gd name="connsiteX3" fmla="*/ 0 w 8151470"/>
              <a:gd name="connsiteY3" fmla="*/ 5133693 h 513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1470" h="5133693">
                <a:moveTo>
                  <a:pt x="0" y="0"/>
                </a:moveTo>
                <a:lnTo>
                  <a:pt x="8151470" y="0"/>
                </a:lnTo>
                <a:lnTo>
                  <a:pt x="8151470" y="5133693"/>
                </a:lnTo>
                <a:lnTo>
                  <a:pt x="0" y="51336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18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1D89F5-E095-4C79-8CC1-B460BCE01B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38902" y="2887251"/>
            <a:ext cx="5931374" cy="7914034"/>
          </a:xfrm>
          <a:custGeom>
            <a:avLst/>
            <a:gdLst>
              <a:gd name="connsiteX0" fmla="*/ 0 w 5931374"/>
              <a:gd name="connsiteY0" fmla="*/ 0 h 7914034"/>
              <a:gd name="connsiteX1" fmla="*/ 5931374 w 5931374"/>
              <a:gd name="connsiteY1" fmla="*/ 0 h 7914034"/>
              <a:gd name="connsiteX2" fmla="*/ 5931374 w 5931374"/>
              <a:gd name="connsiteY2" fmla="*/ 7914034 h 7914034"/>
              <a:gd name="connsiteX3" fmla="*/ 0 w 5931374"/>
              <a:gd name="connsiteY3" fmla="*/ 7914034 h 791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374" h="7914034">
                <a:moveTo>
                  <a:pt x="0" y="0"/>
                </a:moveTo>
                <a:lnTo>
                  <a:pt x="5931374" y="0"/>
                </a:lnTo>
                <a:lnTo>
                  <a:pt x="5931374" y="7914034"/>
                </a:lnTo>
                <a:lnTo>
                  <a:pt x="0" y="791403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38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80AE6BC-E02E-4D3F-ABC9-ED1E96A50A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10954" y="3503687"/>
            <a:ext cx="3866819" cy="6837732"/>
          </a:xfrm>
          <a:custGeom>
            <a:avLst/>
            <a:gdLst>
              <a:gd name="connsiteX0" fmla="*/ 0 w 3866819"/>
              <a:gd name="connsiteY0" fmla="*/ 0 h 6837732"/>
              <a:gd name="connsiteX1" fmla="*/ 3866819 w 3866819"/>
              <a:gd name="connsiteY1" fmla="*/ 0 h 6837732"/>
              <a:gd name="connsiteX2" fmla="*/ 3866819 w 3866819"/>
              <a:gd name="connsiteY2" fmla="*/ 6837732 h 6837732"/>
              <a:gd name="connsiteX3" fmla="*/ 0 w 3866819"/>
              <a:gd name="connsiteY3" fmla="*/ 6837732 h 68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6819" h="6837732">
                <a:moveTo>
                  <a:pt x="0" y="0"/>
                </a:moveTo>
                <a:lnTo>
                  <a:pt x="3866819" y="0"/>
                </a:lnTo>
                <a:lnTo>
                  <a:pt x="3866819" y="6837732"/>
                </a:lnTo>
                <a:lnTo>
                  <a:pt x="0" y="683773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29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C3BE8C7-EE0E-8D43-B594-81C45A2155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92579" y="7667626"/>
            <a:ext cx="4359274" cy="44672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78BD3-BB9C-604D-9C6A-14C96D9E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2363" y="1962151"/>
            <a:ext cx="4359274" cy="44310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64BAF14-D82E-444B-94F7-12242AAFD4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2149" y="7667626"/>
            <a:ext cx="4359274" cy="44672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70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4F5EEF-2D5B-4244-B19B-BA12A08E45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59731" y="3162301"/>
            <a:ext cx="4338493" cy="433849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02050CF-AC49-4148-BEEB-E69E39F3D1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72043" y="3162301"/>
            <a:ext cx="4338493" cy="433849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51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EC5F0C-E504-344E-8045-4ACBF4304F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25273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D9A5565-39C7-7B43-BE3A-2071F0A58C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67542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2082A6F-0835-BF43-B10E-896CACA9B73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209811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4757F92-9650-DC4E-860F-9D64EC3D8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452080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68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736347" cy="13715999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652" y="0"/>
            <a:ext cx="9736347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47653" y="7161223"/>
            <a:ext cx="9736347" cy="6554775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12017" y="0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12017" y="4680542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12017" y="9361084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722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82059"/>
            <a:ext cx="24384000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43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5548" y="1582059"/>
            <a:ext cx="20752904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46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5549" y="1582059"/>
            <a:ext cx="12476922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652" y="1582058"/>
            <a:ext cx="7918704" cy="50292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729C53F6-628E-4845-B335-A6965D9185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47652" y="7104742"/>
            <a:ext cx="7920800" cy="50292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1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FDE274-6BEA-944D-8D40-63B83954B1E7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id="{404C5457-9416-BC48-8B69-560F721E74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09561" y="1582057"/>
            <a:ext cx="8348871" cy="10551886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5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212782" y="0"/>
            <a:ext cx="12171219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D7230C67-AFF1-6E47-A30F-12A786FB46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7104742"/>
            <a:ext cx="12192000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8079A9D-A4E3-3948-A92F-AD5FEFD318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12782" y="7104742"/>
            <a:ext cx="12192000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29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DBE98E20-0F04-B845-A41C-4362BD583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3264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A341B26E-1F15-5544-B304-55A66A1C82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4896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550D4E5E-27B3-4E4E-8F57-4E93E5F731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632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2DD7A6D-7256-834D-BC45-DCC8226580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68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A7CC03C0-2601-CC4B-AA03-F6323D0101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3264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2792A1FC-53AF-DF4D-8285-C38AAF68E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4896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7F4F7AD2-E92E-1C48-8999-317C134AD6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632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EB45581-D52A-8F4E-8591-FCBE3BE75F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854F882D-930B-8248-B12D-AD96C39ED8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3264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ADA1B1D2-7EDD-0F43-9E15-D7A5EDEC5D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34896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130D6E8-46BA-2141-940F-9D5A8EB30B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1632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B1DE6DE-2B07-A549-B080-1CEEF212B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43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0231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02AE4-6113-E948-84B9-5530ADB58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6363" y="894102"/>
            <a:ext cx="4556962" cy="1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8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1B54AA-0824-2C4D-AE2C-E4CC6DBF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911036"/>
            <a:ext cx="5046662" cy="6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42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4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65633" y="4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7174817" y="6858000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965633" y="6858000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781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65633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38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65633" y="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7174817" y="4572002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965633" y="4572002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7174817" y="914400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9965633" y="914400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55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D6673C-5208-4981-AA0F-647CA79E54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2" y="0"/>
            <a:ext cx="15602856" cy="13716000"/>
          </a:xfrm>
          <a:custGeom>
            <a:avLst/>
            <a:gdLst>
              <a:gd name="connsiteX0" fmla="*/ 0 w 15602856"/>
              <a:gd name="connsiteY0" fmla="*/ 0 h 13716000"/>
              <a:gd name="connsiteX1" fmla="*/ 15602856 w 15602856"/>
              <a:gd name="connsiteY1" fmla="*/ 0 h 13716000"/>
              <a:gd name="connsiteX2" fmla="*/ 15602856 w 15602856"/>
              <a:gd name="connsiteY2" fmla="*/ 13716000 h 13716000"/>
              <a:gd name="connsiteX3" fmla="*/ 0 w 156028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2856" h="13716000">
                <a:moveTo>
                  <a:pt x="0" y="0"/>
                </a:moveTo>
                <a:lnTo>
                  <a:pt x="15602856" y="0"/>
                </a:lnTo>
                <a:lnTo>
                  <a:pt x="156028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3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439475" y="1371602"/>
            <a:ext cx="16035134" cy="856752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9059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438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32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089238" y="6633394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4391238" y="4626422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7667838" y="2721050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20947680" y="810230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9919890" y="7820630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2113786" y="-486044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498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160387" y="415616"/>
            <a:ext cx="5833192" cy="583319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6016980" y="8173482"/>
            <a:ext cx="4976599" cy="497659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8354978" y="3054218"/>
            <a:ext cx="7580652" cy="758065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039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7285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48E478-1C9F-814D-8682-B6C3AA9D1B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2300" y="5262432"/>
            <a:ext cx="104394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4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60968" y="1951390"/>
            <a:ext cx="9782777" cy="10205413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109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60968" y="6400800"/>
            <a:ext cx="9782777" cy="5756003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3428B-BAAF-D24A-813C-EFE1B7B049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2888" y="6405189"/>
            <a:ext cx="9782777" cy="57518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059190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70D143-7B80-C34A-B2D1-C71DA302D67F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3065126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8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538ECA-E0A9-4D6C-9D48-69A0C86E6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4570" y="0"/>
            <a:ext cx="22279428" cy="13716000"/>
          </a:xfrm>
          <a:custGeom>
            <a:avLst/>
            <a:gdLst>
              <a:gd name="connsiteX0" fmla="*/ 0 w 22279428"/>
              <a:gd name="connsiteY0" fmla="*/ 0 h 13716000"/>
              <a:gd name="connsiteX1" fmla="*/ 22279428 w 22279428"/>
              <a:gd name="connsiteY1" fmla="*/ 0 h 13716000"/>
              <a:gd name="connsiteX2" fmla="*/ 22279428 w 22279428"/>
              <a:gd name="connsiteY2" fmla="*/ 13716000 h 13716000"/>
              <a:gd name="connsiteX3" fmla="*/ 0 w 2227942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9428" h="13716000">
                <a:moveTo>
                  <a:pt x="0" y="0"/>
                </a:moveTo>
                <a:lnTo>
                  <a:pt x="22279428" y="0"/>
                </a:lnTo>
                <a:lnTo>
                  <a:pt x="2227942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34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1C458EC-46C9-44B1-A20D-600B32CD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09561" y="1582057"/>
            <a:ext cx="8348871" cy="10551886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11BF0-FB24-5F40-A2A1-267413685719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15768011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2"/>
            <a:ext cx="8897256" cy="1371599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8B2C8-1045-634B-AD89-60BCABADEF0D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3027750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9541567"/>
            <a:ext cx="8897256" cy="4174434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86744" y="0"/>
            <a:ext cx="4451152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84220" y="5426764"/>
            <a:ext cx="4451152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56220" y="0"/>
            <a:ext cx="4327780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058744" y="4154556"/>
            <a:ext cx="4325256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675C5-0D69-7D4A-ADE8-4B85B99E1638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36508158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736347" cy="13715999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652" y="0"/>
            <a:ext cx="9736347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47653" y="7161223"/>
            <a:ext cx="9736347" cy="6554775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12017" y="0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12017" y="4680542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12017" y="9361084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70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82059"/>
            <a:ext cx="24384000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348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5548" y="1582059"/>
            <a:ext cx="20752904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61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1227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4412B2-6417-9A4B-B20E-CA8725A7A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6363" y="894102"/>
            <a:ext cx="4556962" cy="1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25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30248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642004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3253760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17865516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4030248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8642004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3253760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17865516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0CB90-9010-D54E-84C0-439D7E61BDE4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34811784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984626" y="3054218"/>
            <a:ext cx="5277204" cy="527720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265342" y="3054218"/>
            <a:ext cx="5277204" cy="527720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6546056" y="3054218"/>
            <a:ext cx="5277204" cy="527720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0EEE2-0C02-2148-AAC7-BD034DA08AF2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360186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2"/>
            <a:ext cx="8897256" cy="1371599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14991-DB3C-E14A-8EF2-A93A3266409A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20519480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7226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54275-A0F2-9447-A6F6-AC6C78463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2300" y="5262432"/>
            <a:ext cx="104394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60968" y="1951390"/>
            <a:ext cx="9782777" cy="10205413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448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0"/>
          <p:cNvSpPr>
            <a:spLocks noGrp="1"/>
          </p:cNvSpPr>
          <p:nvPr>
            <p:ph type="pic" sz="quarter" idx="11"/>
          </p:nvPr>
        </p:nvSpPr>
        <p:spPr>
          <a:xfrm>
            <a:off x="11230023" y="8936016"/>
            <a:ext cx="1923954" cy="1892196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/>
          <a:lstStyle>
            <a:lvl1pPr>
              <a:defRPr sz="10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337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9541567"/>
            <a:ext cx="8897256" cy="4174434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86744" y="0"/>
            <a:ext cx="4451152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84220" y="5426764"/>
            <a:ext cx="4451152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56220" y="0"/>
            <a:ext cx="4327780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058744" y="4154556"/>
            <a:ext cx="4325256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3D4F0-32B4-D747-87C0-B7C7CEC6EC00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132059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DCF57B4-D83A-4C2A-A3E9-29A728B6E1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8897256" cy="1371599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7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6E7831-1AFC-4CA9-A7B8-9B5B38C8A8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16229" y="0"/>
            <a:ext cx="12467771" cy="13745340"/>
          </a:xfrm>
          <a:custGeom>
            <a:avLst/>
            <a:gdLst>
              <a:gd name="connsiteX0" fmla="*/ 0 w 12467771"/>
              <a:gd name="connsiteY0" fmla="*/ 0 h 13745340"/>
              <a:gd name="connsiteX1" fmla="*/ 12467771 w 12467771"/>
              <a:gd name="connsiteY1" fmla="*/ 0 h 13745340"/>
              <a:gd name="connsiteX2" fmla="*/ 12467771 w 12467771"/>
              <a:gd name="connsiteY2" fmla="*/ 13745340 h 13745340"/>
              <a:gd name="connsiteX3" fmla="*/ 0 w 12467771"/>
              <a:gd name="connsiteY3" fmla="*/ 13745340 h 1374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7771" h="13745340">
                <a:moveTo>
                  <a:pt x="0" y="0"/>
                </a:moveTo>
                <a:lnTo>
                  <a:pt x="12467771" y="0"/>
                </a:lnTo>
                <a:lnTo>
                  <a:pt x="12467771" y="13745340"/>
                </a:lnTo>
                <a:lnTo>
                  <a:pt x="0" y="137453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170120F-1682-487E-B6DA-EE4962F98F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776080"/>
            <a:ext cx="11916229" cy="5939921"/>
          </a:xfrm>
          <a:custGeom>
            <a:avLst/>
            <a:gdLst>
              <a:gd name="connsiteX0" fmla="*/ 0 w 11916229"/>
              <a:gd name="connsiteY0" fmla="*/ 0 h 5939921"/>
              <a:gd name="connsiteX1" fmla="*/ 11916229 w 11916229"/>
              <a:gd name="connsiteY1" fmla="*/ 0 h 5939921"/>
              <a:gd name="connsiteX2" fmla="*/ 11916229 w 11916229"/>
              <a:gd name="connsiteY2" fmla="*/ 5939921 h 5939921"/>
              <a:gd name="connsiteX3" fmla="*/ 0 w 11916229"/>
              <a:gd name="connsiteY3" fmla="*/ 5939921 h 593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6229" h="5939921">
                <a:moveTo>
                  <a:pt x="0" y="0"/>
                </a:moveTo>
                <a:lnTo>
                  <a:pt x="11916229" y="0"/>
                </a:lnTo>
                <a:lnTo>
                  <a:pt x="11916229" y="5939921"/>
                </a:lnTo>
                <a:lnTo>
                  <a:pt x="0" y="593992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1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  <p:sldLayoutId id="2147483764" r:id="rId47"/>
    <p:sldLayoutId id="2147483765" r:id="rId48"/>
    <p:sldLayoutId id="2147483661" r:id="rId49"/>
    <p:sldLayoutId id="2147483662" r:id="rId50"/>
    <p:sldLayoutId id="2147483665" r:id="rId51"/>
    <p:sldLayoutId id="2147483708" r:id="rId52"/>
    <p:sldLayoutId id="2147483692" r:id="rId53"/>
    <p:sldLayoutId id="2147483693" r:id="rId54"/>
    <p:sldLayoutId id="2147483694" r:id="rId55"/>
    <p:sldLayoutId id="2147483709" r:id="rId56"/>
    <p:sldLayoutId id="2147483684" r:id="rId57"/>
    <p:sldLayoutId id="2147483704" r:id="rId58"/>
    <p:sldLayoutId id="2147483705" r:id="rId59"/>
    <p:sldLayoutId id="2147483710" r:id="rId60"/>
    <p:sldLayoutId id="2147483711" r:id="rId61"/>
    <p:sldLayoutId id="2147483712" r:id="rId62"/>
    <p:sldLayoutId id="2147483713" r:id="rId6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ADEAA7FA-1330-5142-BD3F-58817D796B04}"/>
              </a:ext>
            </a:extLst>
          </p:cNvPr>
          <p:cNvSpPr txBox="1">
            <a:spLocks/>
          </p:cNvSpPr>
          <p:nvPr/>
        </p:nvSpPr>
        <p:spPr>
          <a:xfrm>
            <a:off x="1237586" y="3990704"/>
            <a:ext cx="15773400" cy="3505200"/>
          </a:xfrm>
          <a:prstGeom prst="rect">
            <a:avLst/>
          </a:prstGeom>
        </p:spPr>
        <p:txBody>
          <a:bodyPr vert="horz" wrap="square" lIns="182880" tIns="91440" rIns="182880" bIns="9144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9600" dirty="0">
                <a:solidFill>
                  <a:schemeClr val="tx1"/>
                </a:solidFill>
              </a:rPr>
              <a:t>LASSO App development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7E6B6-C372-3A40-9CFF-634200BCA241}"/>
              </a:ext>
            </a:extLst>
          </p:cNvPr>
          <p:cNvCxnSpPr>
            <a:cxnSpLocks/>
          </p:cNvCxnSpPr>
          <p:nvPr/>
        </p:nvCxnSpPr>
        <p:spPr>
          <a:xfrm>
            <a:off x="1423852" y="7696986"/>
            <a:ext cx="125969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BB14C8-DF8D-064B-BF13-409B637089E4}"/>
              </a:ext>
            </a:extLst>
          </p:cNvPr>
          <p:cNvSpPr txBox="1"/>
          <p:nvPr/>
        </p:nvSpPr>
        <p:spPr>
          <a:xfrm>
            <a:off x="1237587" y="8116084"/>
            <a:ext cx="1340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Creating a Matlab App with an integrated AI Chatbot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8D4F9-7DF6-964D-B0CC-49479A89955E}"/>
              </a:ext>
            </a:extLst>
          </p:cNvPr>
          <p:cNvSpPr txBox="1"/>
          <p:nvPr/>
        </p:nvSpPr>
        <p:spPr>
          <a:xfrm>
            <a:off x="1542381" y="3309997"/>
            <a:ext cx="438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604020202020204" pitchFamily="34" charset="0"/>
                <a:cs typeface="Arial Black" panose="020B0604020202020204" pitchFamily="34" charset="0"/>
              </a:rPr>
              <a:t>Nov 2024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F89FD-B309-4543-B794-D606B41D6AF3}"/>
              </a:ext>
            </a:extLst>
          </p:cNvPr>
          <p:cNvGrpSpPr/>
          <p:nvPr/>
        </p:nvGrpSpPr>
        <p:grpSpPr>
          <a:xfrm>
            <a:off x="23774400" y="0"/>
            <a:ext cx="609600" cy="13716000"/>
            <a:chOff x="23774400" y="0"/>
            <a:chExt cx="609600" cy="1371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3FDBAD-4457-FA42-8FFA-C5DB840E97BC}"/>
                </a:ext>
              </a:extLst>
            </p:cNvPr>
            <p:cNvSpPr/>
            <p:nvPr/>
          </p:nvSpPr>
          <p:spPr>
            <a:xfrm>
              <a:off x="23774400" y="0"/>
              <a:ext cx="609600" cy="1117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094760-47C4-194A-91FA-2042C4F50832}"/>
                </a:ext>
              </a:extLst>
            </p:cNvPr>
            <p:cNvSpPr/>
            <p:nvPr/>
          </p:nvSpPr>
          <p:spPr>
            <a:xfrm>
              <a:off x="23774400" y="11176000"/>
              <a:ext cx="609600" cy="2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5F3287-689D-D046-9A1E-5DF70D5A7DB2}"/>
              </a:ext>
            </a:extLst>
          </p:cNvPr>
          <p:cNvSpPr txBox="1"/>
          <p:nvPr/>
        </p:nvSpPr>
        <p:spPr>
          <a:xfrm>
            <a:off x="1237587" y="12015112"/>
            <a:ext cx="10835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 Black" panose="020B0604020202020204" pitchFamily="34" charset="0"/>
                <a:cs typeface="Arial Black" panose="020B0604020202020204" pitchFamily="34" charset="0"/>
              </a:rPr>
              <a:t>Andrew Young</a:t>
            </a:r>
          </a:p>
        </p:txBody>
      </p:sp>
    </p:spTree>
    <p:extLst>
      <p:ext uri="{BB962C8B-B14F-4D97-AF65-F5344CB8AC3E}">
        <p14:creationId xmlns:p14="http://schemas.microsoft.com/office/powerpoint/2010/main" val="100534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51ED4-A43A-8D1B-CD7C-095327783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A10CF30-1FEA-1615-6867-0CA5D788E956}"/>
              </a:ext>
            </a:extLst>
          </p:cNvPr>
          <p:cNvSpPr txBox="1"/>
          <p:nvPr/>
        </p:nvSpPr>
        <p:spPr>
          <a:xfrm>
            <a:off x="2445207" y="4564722"/>
            <a:ext cx="8287665" cy="62555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800" b="1" dirty="0">
                <a:solidFill>
                  <a:srgbClr val="0E0E0E"/>
                </a:solidFill>
                <a:effectLst/>
                <a:latin typeface="+mn-lt"/>
              </a:rPr>
              <a:t>Challenges</a:t>
            </a:r>
            <a:r>
              <a:rPr lang="en-US" sz="2800" dirty="0">
                <a:solidFill>
                  <a:srgbClr val="0E0E0E"/>
                </a:solidFill>
                <a:effectLst/>
                <a:latin typeface="+mn-lt"/>
              </a:rPr>
              <a:t>:</a:t>
            </a:r>
          </a:p>
          <a:p>
            <a:pPr marL="800100" lvl="1" indent="-3429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0E0E0E"/>
                </a:solidFill>
              </a:rPr>
              <a:t>Readability of responses due to text formatting</a:t>
            </a:r>
            <a:endParaRPr lang="en-US" sz="2400" dirty="0">
              <a:solidFill>
                <a:srgbClr val="0E0E0E"/>
              </a:solidFill>
              <a:effectLst/>
            </a:endParaRPr>
          </a:p>
          <a:p>
            <a:pPr marL="800100" lvl="1" indent="-3429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0E0E0E"/>
                </a:solidFill>
                <a:effectLst/>
              </a:rPr>
              <a:t>Ensuring ChatGPT’s responses align with technical accuracy in orbital mechanics</a:t>
            </a:r>
          </a:p>
          <a:p>
            <a:pPr marL="800100" lvl="1" indent="-3429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0E0E0E"/>
                </a:solidFill>
              </a:rPr>
              <a:t>Preventing users from using for random conversations</a:t>
            </a:r>
            <a:endParaRPr lang="en-US" sz="2400" dirty="0">
              <a:solidFill>
                <a:srgbClr val="0E0E0E"/>
              </a:solidFill>
              <a:effectLst/>
            </a:endParaRPr>
          </a:p>
          <a:p>
            <a:pPr>
              <a:spcBef>
                <a:spcPts val="900"/>
              </a:spcBef>
            </a:pPr>
            <a:r>
              <a:rPr lang="en-US" sz="2800" b="1" dirty="0">
                <a:solidFill>
                  <a:srgbClr val="0E0E0E"/>
                </a:solidFill>
                <a:effectLst/>
                <a:latin typeface="+mn-lt"/>
              </a:rPr>
              <a:t>Solutions</a:t>
            </a:r>
            <a:r>
              <a:rPr lang="en-US" sz="2800" dirty="0">
                <a:solidFill>
                  <a:srgbClr val="0E0E0E"/>
                </a:solidFill>
                <a:effectLst/>
                <a:latin typeface="+mn-lt"/>
              </a:rPr>
              <a:t>:</a:t>
            </a:r>
          </a:p>
          <a:p>
            <a:pPr marL="800100" lvl="1" indent="-3429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0E0E0E"/>
                </a:solidFill>
                <a:effectLst/>
              </a:rPr>
              <a:t>Implemented prompt engineering to improve response quality</a:t>
            </a:r>
          </a:p>
          <a:p>
            <a:pPr marL="800100" lvl="1" indent="-3429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0E0E0E"/>
                </a:solidFill>
                <a:effectLst/>
              </a:rPr>
              <a:t>Added filter in Matlab to remove unwanted extraneous characters</a:t>
            </a:r>
          </a:p>
          <a:p>
            <a:pPr marL="800100" lvl="1" indent="-3429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0E0E0E"/>
                </a:solidFill>
                <a:effectLst/>
              </a:rPr>
              <a:t>Added Spacecraft Dynamics textbook as additional training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5813A2-29EE-6AEE-12EE-65C1D7764D4F}"/>
              </a:ext>
            </a:extLst>
          </p:cNvPr>
          <p:cNvSpPr txBox="1"/>
          <p:nvPr/>
        </p:nvSpPr>
        <p:spPr>
          <a:xfrm>
            <a:off x="2466475" y="2945474"/>
            <a:ext cx="935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 Black" panose="020B0604020202020204" pitchFamily="34" charset="0"/>
                <a:ea typeface="Roboto Slab" pitchFamily="2" charset="0"/>
              </a:rPr>
              <a:t>Technical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CEA16-1AEE-423D-7728-253450D06271}"/>
              </a:ext>
            </a:extLst>
          </p:cNvPr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7F1B9E-6906-11B6-67DD-6C74E5E2E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970" y="3958780"/>
            <a:ext cx="11000635" cy="746744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1030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402EC-03E0-4422-6994-C4577995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6C10B39-B4A1-3DFA-F4DE-BCF73169B84A}"/>
              </a:ext>
            </a:extLst>
          </p:cNvPr>
          <p:cNvSpPr txBox="1"/>
          <p:nvPr/>
        </p:nvSpPr>
        <p:spPr>
          <a:xfrm>
            <a:off x="2445207" y="4104714"/>
            <a:ext cx="8287665" cy="784939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1" dirty="0">
                <a:solidFill>
                  <a:srgbClr val="0E0E0E"/>
                </a:solidFill>
                <a:effectLst/>
                <a:latin typeface="+mn-lt"/>
              </a:rPr>
              <a:t>Wildfire Monitoring Example</a:t>
            </a:r>
            <a:r>
              <a:rPr lang="en-US" sz="3200" dirty="0">
                <a:solidFill>
                  <a:srgbClr val="0E0E0E"/>
                </a:solidFill>
                <a:effectLst/>
                <a:latin typeface="+mn-lt"/>
              </a:rPr>
              <a:t>: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  <a:latin typeface="+mn-lt"/>
              </a:rPr>
              <a:t>App can design a satellite constellation for wildfire monitoring (e.g., Paradise, CA)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  <a:latin typeface="+mn-lt"/>
              </a:rPr>
              <a:t>Parameter adjustments achieve high revisit rates for real-time observation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  <a:latin typeface="+mn-lt"/>
              </a:rPr>
              <a:t>ChatGPT Assistant explains parameter impacts on revisit frequency and resolution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  <a:latin typeface="+mn-lt"/>
              </a:rPr>
              <a:t>Guides user toward optimal configurations for focused regional monitoring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98899-B509-589D-4D85-C9336505172C}"/>
              </a:ext>
            </a:extLst>
          </p:cNvPr>
          <p:cNvSpPr txBox="1"/>
          <p:nvPr/>
        </p:nvSpPr>
        <p:spPr>
          <a:xfrm>
            <a:off x="2466476" y="2945474"/>
            <a:ext cx="828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 Black" panose="020B0604020202020204" pitchFamily="34" charset="0"/>
                <a:ea typeface="Roboto Slab" pitchFamily="2" charset="0"/>
              </a:rPr>
              <a:t>Case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6DE3A-9B8F-2CBD-1E4C-B8A8BED73021}"/>
              </a:ext>
            </a:extLst>
          </p:cNvPr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132616D7-010C-A3A3-F161-3656358E3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327" y="3217591"/>
            <a:ext cx="11828112" cy="87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94D43-0E07-BE63-0E8A-8C1380848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44AD1BA-1670-F4D4-E2F1-B2F4DBB9C1B6}"/>
              </a:ext>
            </a:extLst>
          </p:cNvPr>
          <p:cNvSpPr txBox="1"/>
          <p:nvPr/>
        </p:nvSpPr>
        <p:spPr>
          <a:xfrm>
            <a:off x="3177680" y="4873714"/>
            <a:ext cx="8287665" cy="308610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  <a:latin typeface="+mn-lt"/>
              </a:rPr>
              <a:t>Create an interactive environment with real-time parameter adjustments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  <a:latin typeface="+mn-lt"/>
              </a:rPr>
              <a:t>Real-time simulation feedback for enhanced interactivity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F9852-9C63-1F03-F9E5-00A54B6D0A52}"/>
              </a:ext>
            </a:extLst>
          </p:cNvPr>
          <p:cNvSpPr txBox="1"/>
          <p:nvPr/>
        </p:nvSpPr>
        <p:spPr>
          <a:xfrm>
            <a:off x="2466475" y="2945474"/>
            <a:ext cx="1037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 Black" panose="020B0604020202020204" pitchFamily="34" charset="0"/>
                <a:ea typeface="Roboto Slab" pitchFamily="2" charset="0"/>
              </a:rPr>
              <a:t>Future Work Ideas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4530C-C324-B563-F097-9618EF0D1E5B}"/>
              </a:ext>
            </a:extLst>
          </p:cNvPr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166262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7">
            <a:extLst>
              <a:ext uri="{FF2B5EF4-FFF2-40B4-BE49-F238E27FC236}">
                <a16:creationId xmlns:a16="http://schemas.microsoft.com/office/drawing/2014/main" id="{D9CC29AE-3AF6-A54E-BBBB-5D118B1146DF}"/>
              </a:ext>
            </a:extLst>
          </p:cNvPr>
          <p:cNvSpPr txBox="1">
            <a:spLocks/>
          </p:cNvSpPr>
          <p:nvPr/>
        </p:nvSpPr>
        <p:spPr>
          <a:xfrm>
            <a:off x="1237586" y="5105400"/>
            <a:ext cx="9607623" cy="3505200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9600" dirty="0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EE763-A249-DA4D-A908-1C16AF70F10A}"/>
              </a:ext>
            </a:extLst>
          </p:cNvPr>
          <p:cNvSpPr txBox="1"/>
          <p:nvPr/>
        </p:nvSpPr>
        <p:spPr>
          <a:xfrm>
            <a:off x="12943308" y="5634588"/>
            <a:ext cx="9729456" cy="24468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Andrew Young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Andrew.young778@utexas.edu</a:t>
            </a:r>
          </a:p>
          <a:p>
            <a:pPr>
              <a:buClr>
                <a:schemeClr val="tx2"/>
              </a:buClr>
              <a:buSzPct val="125000"/>
            </a:pPr>
            <a:endParaRPr lang="en-US" sz="3200" b="1" dirty="0">
              <a:solidFill>
                <a:schemeClr val="tx2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DCB49B-2184-EC45-BCEE-4BCA6F4DF882}"/>
              </a:ext>
            </a:extLst>
          </p:cNvPr>
          <p:cNvCxnSpPr>
            <a:cxnSpLocks/>
          </p:cNvCxnSpPr>
          <p:nvPr/>
        </p:nvCxnSpPr>
        <p:spPr>
          <a:xfrm>
            <a:off x="12192000" y="3422177"/>
            <a:ext cx="0" cy="6871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99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BCE4E-964D-BE4C-8FC2-0A9216C028AF}"/>
              </a:ext>
            </a:extLst>
          </p:cNvPr>
          <p:cNvSpPr/>
          <p:nvPr/>
        </p:nvSpPr>
        <p:spPr>
          <a:xfrm>
            <a:off x="812801" y="677335"/>
            <a:ext cx="9889066" cy="2929466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36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761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2466472" y="4870174"/>
            <a:ext cx="14092119" cy="6356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American Geophysical Union (AGU)</a:t>
            </a:r>
          </a:p>
          <a:p>
            <a:pPr marL="800100" lvl="1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Michael H. Freilich Student Visualization Project</a:t>
            </a:r>
          </a:p>
          <a:p>
            <a:pPr marL="800100" lvl="1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Present innovative methods for visualizing data</a:t>
            </a:r>
          </a:p>
          <a:p>
            <a:pPr marL="800100" lvl="1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Demonstrate cross-discipline collaboration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Enhanced capabilities of previously completed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RedStone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Project</a:t>
            </a:r>
          </a:p>
          <a:p>
            <a:pPr marL="800100" lvl="1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Visualize satellite constellations and their communications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2466473" y="3495559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Project Background</a:t>
            </a:r>
          </a:p>
        </p:txBody>
      </p:sp>
      <p:pic>
        <p:nvPicPr>
          <p:cNvPr id="3" name="Picture 2" descr="A map of the earth with lines and points&#10;&#10;Description automatically generated">
            <a:extLst>
              <a:ext uri="{FF2B5EF4-FFF2-40B4-BE49-F238E27FC236}">
                <a16:creationId xmlns:a16="http://schemas.microsoft.com/office/drawing/2014/main" id="{51197215-38E8-675A-758F-64CC4673A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988" y="3495559"/>
            <a:ext cx="9132154" cy="54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5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7635FD2-1DF2-4D33-9E20-ECC010ACE1F0}"/>
              </a:ext>
            </a:extLst>
          </p:cNvPr>
          <p:cNvSpPr txBox="1"/>
          <p:nvPr/>
        </p:nvSpPr>
        <p:spPr>
          <a:xfrm>
            <a:off x="2466473" y="3495559"/>
            <a:ext cx="6009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App Goals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425003-2C19-46AB-B8D9-A3017D1F4330}"/>
              </a:ext>
            </a:extLst>
          </p:cNvPr>
          <p:cNvSpPr txBox="1"/>
          <p:nvPr/>
        </p:nvSpPr>
        <p:spPr>
          <a:xfrm>
            <a:off x="2466473" y="5831962"/>
            <a:ext cx="1497644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</a:rPr>
              <a:t>Simplify process for designing constellations for specific mission purposes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endParaRPr lang="en-US" sz="3200" dirty="0">
              <a:solidFill>
                <a:srgbClr val="0E0E0E"/>
              </a:solidFill>
              <a:effectLst/>
            </a:endParaRP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</a:rPr>
              <a:t>Integrate ChatGPT as an AI Assistant to provide user guidance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endParaRPr lang="en-US" sz="3200" dirty="0">
              <a:solidFill>
                <a:srgbClr val="0E0E0E"/>
              </a:solidFill>
              <a:effectLst/>
            </a:endParaRP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</a:rPr>
              <a:t>Provide educational experience and usability for technical and non-technical users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0EA90-E933-40DF-A65F-322200C13812}"/>
              </a:ext>
            </a:extLst>
          </p:cNvPr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3D3D3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5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2211309" y="4553523"/>
            <a:ext cx="8159325" cy="4985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</a:rPr>
              <a:t>Provided cohesive framework for app interface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endParaRPr lang="en-US" sz="3200" dirty="0">
              <a:solidFill>
                <a:srgbClr val="0E0E0E"/>
              </a:solidFill>
              <a:effectLst/>
            </a:endParaRP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</a:rPr>
              <a:t>Drag-and-drop functionality used for input fields and UI components</a:t>
            </a:r>
          </a:p>
          <a:p>
            <a:pPr>
              <a:spcBef>
                <a:spcPts val="900"/>
              </a:spcBef>
              <a:buClr>
                <a:schemeClr val="tx2"/>
              </a:buClr>
            </a:pPr>
            <a:endParaRPr lang="en-US" sz="3200" dirty="0">
              <a:solidFill>
                <a:srgbClr val="0E0E0E"/>
              </a:solidFill>
              <a:effectLst/>
            </a:endParaRP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</a:rPr>
              <a:t>Refactor scripts </a:t>
            </a:r>
            <a:r>
              <a:rPr lang="en-US" sz="3200" dirty="0">
                <a:solidFill>
                  <a:srgbClr val="0E0E0E"/>
                </a:solidFill>
              </a:rPr>
              <a:t>into functions that take user input and are called </a:t>
            </a:r>
            <a:r>
              <a:rPr lang="en-US" sz="3200" dirty="0">
                <a:solidFill>
                  <a:srgbClr val="0E0E0E"/>
                </a:solidFill>
                <a:effectLst/>
              </a:rPr>
              <a:t>by button pushes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9556C-1465-F045-92A4-A29204C8A5C9}"/>
              </a:ext>
            </a:extLst>
          </p:cNvPr>
          <p:cNvSpPr txBox="1"/>
          <p:nvPr/>
        </p:nvSpPr>
        <p:spPr>
          <a:xfrm>
            <a:off x="2211309" y="2320729"/>
            <a:ext cx="1196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MATLAB App Designer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86C832-945A-D788-E542-D0BC49605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34" y="4100861"/>
            <a:ext cx="13708411" cy="76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6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2466473" y="5250471"/>
            <a:ext cx="11547702" cy="570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</a:rPr>
              <a:t>AI Assistant, LASSO_GPT, is powered by ChatGPT</a:t>
            </a:r>
          </a:p>
          <a:p>
            <a:pPr>
              <a:spcBef>
                <a:spcPts val="900"/>
              </a:spcBef>
              <a:buClr>
                <a:schemeClr val="tx2"/>
              </a:buClr>
            </a:pPr>
            <a:endParaRPr lang="en-US" sz="3200" dirty="0">
              <a:solidFill>
                <a:srgbClr val="0E0E0E"/>
              </a:solidFill>
              <a:effectLst/>
            </a:endParaRP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</a:rPr>
              <a:t>Trained on vast amounts of text data, learning patterns and language structure</a:t>
            </a:r>
          </a:p>
          <a:p>
            <a:pPr>
              <a:spcBef>
                <a:spcPts val="900"/>
              </a:spcBef>
              <a:buClr>
                <a:schemeClr val="tx2"/>
              </a:buClr>
            </a:pPr>
            <a:endParaRPr lang="en-US" sz="3200" dirty="0">
              <a:solidFill>
                <a:srgbClr val="0E0E0E"/>
              </a:solidFill>
              <a:effectLst/>
            </a:endParaRP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</a:rPr>
              <a:t>Uses transformer architecture to manage context and language dependencies</a:t>
            </a:r>
          </a:p>
          <a:p>
            <a:pPr>
              <a:spcBef>
                <a:spcPts val="900"/>
              </a:spcBef>
              <a:buClr>
                <a:schemeClr val="tx2"/>
              </a:buClr>
            </a:pPr>
            <a:endParaRPr lang="en-US" sz="3200" dirty="0">
              <a:solidFill>
                <a:srgbClr val="0E0E0E"/>
              </a:solidFill>
              <a:effectLst/>
            </a:endParaRP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  <a:effectLst/>
              </a:rPr>
              <a:t>Enables the model to generate coherent, context-aware responses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9556C-1465-F045-92A4-A29204C8A5C9}"/>
              </a:ext>
            </a:extLst>
          </p:cNvPr>
          <p:cNvSpPr txBox="1"/>
          <p:nvPr/>
        </p:nvSpPr>
        <p:spPr>
          <a:xfrm>
            <a:off x="2466473" y="2648066"/>
            <a:ext cx="11965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Large Language Models (LLMs)</a:t>
            </a:r>
          </a:p>
        </p:txBody>
      </p:sp>
      <p:pic>
        <p:nvPicPr>
          <p:cNvPr id="7" name="Picture 6" descr="A screenshot of a chatbot&#10;&#10;Description automatically generated">
            <a:extLst>
              <a:ext uri="{FF2B5EF4-FFF2-40B4-BE49-F238E27FC236}">
                <a16:creationId xmlns:a16="http://schemas.microsoft.com/office/drawing/2014/main" id="{7353E28E-BBFB-367D-E7B7-58D12BFE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4858085"/>
            <a:ext cx="7670800" cy="64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29EC88D-EFD5-884D-BED3-44680EF352B0}"/>
              </a:ext>
            </a:extLst>
          </p:cNvPr>
          <p:cNvSpPr txBox="1"/>
          <p:nvPr/>
        </p:nvSpPr>
        <p:spPr>
          <a:xfrm>
            <a:off x="2445207" y="2389375"/>
            <a:ext cx="12385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 Black" panose="020B0604020202020204" pitchFamily="34" charset="0"/>
                <a:ea typeface="Roboto Slab" pitchFamily="2" charset="0"/>
              </a:rPr>
              <a:t>Custom GPT vs Assistant API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6CFA5-2C1F-5B4E-B605-77B8D4D28B88}"/>
              </a:ext>
            </a:extLst>
          </p:cNvPr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2BF9C8E-8C5A-2DCE-A67B-7899E7B7E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953" y="4237563"/>
            <a:ext cx="7171186" cy="7362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3FB0E-9A87-B724-EE93-B477219F55B1}"/>
              </a:ext>
            </a:extLst>
          </p:cNvPr>
          <p:cNvSpPr txBox="1"/>
          <p:nvPr/>
        </p:nvSpPr>
        <p:spPr>
          <a:xfrm>
            <a:off x="2466473" y="5250471"/>
            <a:ext cx="11547702" cy="53322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 err="1">
                <a:solidFill>
                  <a:srgbClr val="0E0E0E"/>
                </a:solidFill>
              </a:rPr>
              <a:t>CustomGPT</a:t>
            </a:r>
            <a:endParaRPr lang="en-US" sz="3200" dirty="0">
              <a:solidFill>
                <a:srgbClr val="0E0E0E"/>
              </a:solidFill>
            </a:endParaRPr>
          </a:p>
          <a:p>
            <a:pPr marL="914400" lvl="1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</a:rPr>
              <a:t>Upload documents to tailor model to specific tasks</a:t>
            </a:r>
          </a:p>
          <a:p>
            <a:pPr marL="914400" lvl="1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</a:rPr>
              <a:t>No code development needed</a:t>
            </a:r>
          </a:p>
          <a:p>
            <a:pPr marL="914400" lvl="1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</a:rPr>
              <a:t>Can share link with other users</a:t>
            </a:r>
          </a:p>
          <a:p>
            <a:pPr marL="914400" lvl="1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</a:rPr>
              <a:t>Comes with ChatGPT Plus subscription</a:t>
            </a:r>
            <a:br>
              <a:rPr lang="en-US" sz="3200" dirty="0">
                <a:solidFill>
                  <a:srgbClr val="0E0E0E"/>
                </a:solidFill>
              </a:rPr>
            </a:br>
            <a:endParaRPr lang="en-US" sz="3200" dirty="0">
              <a:solidFill>
                <a:srgbClr val="0E0E0E"/>
              </a:solidFill>
            </a:endParaRP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</a:rPr>
              <a:t>Assistant API</a:t>
            </a:r>
          </a:p>
          <a:p>
            <a:pPr marL="914400" lvl="1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</a:rPr>
              <a:t>Allows access to tailored model from external apps</a:t>
            </a:r>
          </a:p>
          <a:p>
            <a:pPr marL="914400" lvl="1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rgbClr val="0E0E0E"/>
                </a:solidFill>
              </a:rPr>
              <a:t>Charged by amount of used</a:t>
            </a:r>
          </a:p>
        </p:txBody>
      </p:sp>
    </p:spTree>
    <p:extLst>
      <p:ext uri="{BB962C8B-B14F-4D97-AF65-F5344CB8AC3E}">
        <p14:creationId xmlns:p14="http://schemas.microsoft.com/office/powerpoint/2010/main" val="36860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1A96A-544E-7174-568C-56D828C63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B826382-C87F-837A-4773-16AAD6E27E3F}"/>
              </a:ext>
            </a:extLst>
          </p:cNvPr>
          <p:cNvSpPr txBox="1"/>
          <p:nvPr/>
        </p:nvSpPr>
        <p:spPr>
          <a:xfrm>
            <a:off x="2445207" y="2933590"/>
            <a:ext cx="1448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 Black" panose="020B0604020202020204" pitchFamily="34" charset="0"/>
                <a:ea typeface="Roboto Slab" pitchFamily="2" charset="0"/>
              </a:rPr>
              <a:t>User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EB043-0DE6-C9EB-DD09-356D3BD17F03}"/>
              </a:ext>
            </a:extLst>
          </p:cNvPr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981EDC-4E86-BE75-8312-22367F90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191" y="5146899"/>
            <a:ext cx="17697617" cy="49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1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4714-C2F8-52E1-5EA1-8E72F3AC3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353D4B0-8228-4352-FC21-14F7F0CEB474}"/>
              </a:ext>
            </a:extLst>
          </p:cNvPr>
          <p:cNvSpPr txBox="1"/>
          <p:nvPr/>
        </p:nvSpPr>
        <p:spPr>
          <a:xfrm>
            <a:off x="2445207" y="3045862"/>
            <a:ext cx="1448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 Black" panose="020B0604020202020204" pitchFamily="34" charset="0"/>
                <a:ea typeface="Roboto Slab" pitchFamily="2" charset="0"/>
              </a:rPr>
              <a:t>Data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B4E65-82EE-CF59-07C1-791BF6F022A1}"/>
              </a:ext>
            </a:extLst>
          </p:cNvPr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CECA8D-207D-6092-70F0-5C5571A1E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00" y="4246191"/>
            <a:ext cx="8204200" cy="776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72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98927-97D6-CDF8-D907-E2814714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39B142B-CA1A-12C0-16A7-4A2E77EF5C5C}"/>
              </a:ext>
            </a:extLst>
          </p:cNvPr>
          <p:cNvSpPr txBox="1"/>
          <p:nvPr/>
        </p:nvSpPr>
        <p:spPr>
          <a:xfrm>
            <a:off x="1514700" y="4999557"/>
            <a:ext cx="8287665" cy="618874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800" b="1" dirty="0">
                <a:solidFill>
                  <a:srgbClr val="0E0E0E"/>
                </a:solidFill>
                <a:effectLst/>
                <a:latin typeface="+mn-lt"/>
              </a:rPr>
              <a:t>Parameter Controls</a:t>
            </a:r>
            <a:r>
              <a:rPr lang="en-US" sz="2800" dirty="0">
                <a:solidFill>
                  <a:srgbClr val="0E0E0E"/>
                </a:solidFill>
                <a:effectLst/>
                <a:latin typeface="+mn-lt"/>
              </a:rPr>
              <a:t>: Adjust inclination, altitude, RAAN, and other key parameters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800" b="1" dirty="0">
                <a:solidFill>
                  <a:srgbClr val="0E0E0E"/>
                </a:solidFill>
                <a:effectLst/>
                <a:latin typeface="+mn-lt"/>
              </a:rPr>
              <a:t>Simulation Engine</a:t>
            </a:r>
            <a:r>
              <a:rPr lang="en-US" sz="2800" dirty="0">
                <a:solidFill>
                  <a:srgbClr val="0E0E0E"/>
                </a:solidFill>
                <a:effectLst/>
                <a:latin typeface="+mn-lt"/>
              </a:rPr>
              <a:t>: Uses </a:t>
            </a:r>
            <a:r>
              <a:rPr lang="en-US" sz="2800" dirty="0" err="1">
                <a:solidFill>
                  <a:srgbClr val="0E0E0E"/>
                </a:solidFill>
                <a:effectLst/>
                <a:latin typeface="+mn-lt"/>
              </a:rPr>
              <a:t>Matlab’s</a:t>
            </a:r>
            <a:r>
              <a:rPr lang="en-US" sz="2800" dirty="0">
                <a:solidFill>
                  <a:srgbClr val="0E0E0E"/>
                </a:solidFill>
                <a:effectLst/>
                <a:latin typeface="+mn-lt"/>
              </a:rPr>
              <a:t> Satellite Communications Toolbox to calculate satellite positioning and coverage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800" b="1" dirty="0">
                <a:solidFill>
                  <a:srgbClr val="0E0E0E"/>
                </a:solidFill>
                <a:effectLst/>
                <a:latin typeface="+mn-lt"/>
              </a:rPr>
              <a:t>Visualization</a:t>
            </a:r>
            <a:r>
              <a:rPr lang="en-US" sz="2800" dirty="0">
                <a:solidFill>
                  <a:srgbClr val="0E0E0E"/>
                </a:solidFill>
                <a:effectLst/>
                <a:latin typeface="+mn-lt"/>
              </a:rPr>
              <a:t>: Shows satellite paths and ground tracks on a 3D model of Earth</a:t>
            </a:r>
          </a:p>
          <a:p>
            <a:pPr marL="457200" indent="-457200">
              <a:spcBef>
                <a:spcPts val="9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800" b="1" dirty="0">
                <a:solidFill>
                  <a:srgbClr val="0E0E0E"/>
                </a:solidFill>
                <a:effectLst/>
                <a:latin typeface="+mn-lt"/>
              </a:rPr>
              <a:t>AI Assistant</a:t>
            </a:r>
            <a:r>
              <a:rPr lang="en-US" sz="2800" dirty="0">
                <a:solidFill>
                  <a:srgbClr val="0E0E0E"/>
                </a:solidFill>
                <a:effectLst/>
                <a:latin typeface="+mn-lt"/>
              </a:rPr>
              <a:t>: ChatGPT provides real-time feedback, explanations, and guidance for users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0E8BA5-E864-7424-2616-C4BEEFA3A5BA}"/>
              </a:ext>
            </a:extLst>
          </p:cNvPr>
          <p:cNvSpPr txBox="1"/>
          <p:nvPr/>
        </p:nvSpPr>
        <p:spPr>
          <a:xfrm>
            <a:off x="2466476" y="2945474"/>
            <a:ext cx="828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 Black" panose="020B0604020202020204" pitchFamily="34" charset="0"/>
                <a:ea typeface="Roboto Slab" pitchFamily="2" charset="0"/>
              </a:rPr>
              <a:t>App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141B0-938B-A068-2E4D-7236380108A3}"/>
              </a:ext>
            </a:extLst>
          </p:cNvPr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AEROSPACE ENGINEERING AND ENGINEERING MECHANICS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D482518-3EE0-57E2-1824-02CC75F1A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872" y="4001423"/>
            <a:ext cx="13237134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-Theme">
  <a:themeElements>
    <a:clrScheme name="UT">
      <a:dk1>
        <a:srgbClr val="333F48"/>
      </a:dk1>
      <a:lt1>
        <a:srgbClr val="FFFFFF"/>
      </a:lt1>
      <a:dk2>
        <a:srgbClr val="BF5700"/>
      </a:dk2>
      <a:lt2>
        <a:srgbClr val="FFFFFF"/>
      </a:lt2>
      <a:accent1>
        <a:srgbClr val="F8971F"/>
      </a:accent1>
      <a:accent2>
        <a:srgbClr val="FFD600"/>
      </a:accent2>
      <a:accent3>
        <a:srgbClr val="A6CD57"/>
      </a:accent3>
      <a:accent4>
        <a:srgbClr val="005F86"/>
      </a:accent4>
      <a:accent5>
        <a:srgbClr val="5B9BD5"/>
      </a:accent5>
      <a:accent6>
        <a:srgbClr val="9CADB7"/>
      </a:accent6>
      <a:hlink>
        <a:srgbClr val="BF5700"/>
      </a:hlink>
      <a:folHlink>
        <a:srgbClr val="BF5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8E3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>
              <a:lumMod val="9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6000" smtClean="0">
            <a:latin typeface="Montserrat Black" panose="00000A00000000000000" pitchFamily="50" charset="0"/>
            <a:ea typeface="Roboto Slab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T-Theme" id="{D16FE7CF-F23E-3F49-B460-1D086A6DCFBD}" vid="{9C78496B-9871-A644-BC61-45D0E5402D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UT-Theme</Template>
  <TotalTime>7559</TotalTime>
  <Words>959</Words>
  <Application>Microsoft Macintosh PowerPoint</Application>
  <PresentationFormat>Custom</PresentationFormat>
  <Paragraphs>104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Wingdings</vt:lpstr>
      <vt:lpstr>Arial Black</vt:lpstr>
      <vt:lpstr>Arial</vt:lpstr>
      <vt:lpstr>Open Sans</vt:lpstr>
      <vt:lpstr>UT-Theme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Texas Engineering</dc:creator>
  <cp:keywords/>
  <dc:description/>
  <cp:lastModifiedBy>Andrew Young</cp:lastModifiedBy>
  <cp:revision>334</cp:revision>
  <dcterms:created xsi:type="dcterms:W3CDTF">2019-05-08T18:17:41Z</dcterms:created>
  <dcterms:modified xsi:type="dcterms:W3CDTF">2024-11-13T17:41:30Z</dcterms:modified>
  <cp:category/>
</cp:coreProperties>
</file>